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7" r:id="rId2"/>
    <p:sldId id="307" r:id="rId3"/>
    <p:sldId id="306" r:id="rId4"/>
    <p:sldId id="311" r:id="rId5"/>
    <p:sldId id="312" r:id="rId6"/>
    <p:sldId id="313" r:id="rId7"/>
    <p:sldId id="308" r:id="rId8"/>
    <p:sldId id="310" r:id="rId9"/>
    <p:sldId id="296" r:id="rId10"/>
    <p:sldId id="295" r:id="rId11"/>
    <p:sldId id="297" r:id="rId12"/>
    <p:sldId id="298" r:id="rId13"/>
    <p:sldId id="303" r:id="rId14"/>
    <p:sldId id="304" r:id="rId15"/>
    <p:sldId id="305" r:id="rId16"/>
  </p:sldIdLst>
  <p:sldSz cx="9144000" cy="6858000" type="screen4x3"/>
  <p:notesSz cx="6858000" cy="9144000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0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Z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Z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Z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4DF4DC-0C90-412B-8425-6E2441DDB712}" type="slidenum">
              <a:rPr lang="en-ZA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DB081-5716-4C84-93D0-0BB43D951209}" type="slidenum">
              <a:rPr lang="en-ZA"/>
              <a:pPr/>
              <a:t>1</a:t>
            </a:fld>
            <a:endParaRPr lang="en-ZA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2F34F2-DE7C-4BBF-A783-5A1B7D0ED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F8034-AE67-4F7C-9F06-DA3568E2C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5B5EF-A0CA-43F9-9859-40BC900D2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69875"/>
            <a:ext cx="7558088" cy="4683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258888"/>
            <a:ext cx="4025900" cy="467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58888"/>
            <a:ext cx="4027488" cy="467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84950" y="6548438"/>
            <a:ext cx="2124075" cy="4683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D0954-D389-4BFE-B4AE-1DF3FEAF82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00621-E4E4-434B-A391-6FCD22D96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5628F-BA91-4A8C-9CF0-1E5157122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1AF99-27D0-4AB3-BCFC-00DCB30C3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ED34A-3D41-4EF6-903C-E204E17BF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5466-7E27-4BFE-A6A6-45DD318D4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A07CF-FAB0-4B95-BBA9-5956376F2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3FC79-5F2C-4419-A255-906D4D51DC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823C-D594-49C2-A4DF-53B7E76F6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A27EBE0-154D-451A-A5E9-3E43CFDFE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ecd.org/indonesia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oecd.org/brazi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oecd.org/india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oecd.org/southafrica" TargetMode="External"/><Relationship Id="rId4" Type="http://schemas.openxmlformats.org/officeDocument/2006/relationships/hyperlink" Target="http://www.oecd.org/china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9"/>
          <p:cNvSpPr txBox="1">
            <a:spLocks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chemeClr val="tx1">
              <a:lumMod val="75000"/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9220200" cy="685800"/>
          </a:xfrm>
        </p:spPr>
        <p:txBody>
          <a:bodyPr/>
          <a:lstStyle/>
          <a:p>
            <a:r>
              <a:rPr lang="en-GB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Imraan </a:t>
            </a:r>
            <a:r>
              <a:rPr lang="en-GB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Saloojee, 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Department of Science and Technology, </a:t>
            </a:r>
            <a:r>
              <a:rPr lang="en-GB" sz="1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RSA</a:t>
            </a:r>
            <a:endParaRPr lang="en-GB" sz="1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5943600"/>
            <a:ext cx="9144000" cy="915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  <p:pic>
        <p:nvPicPr>
          <p:cNvPr id="8196" name="Picture 4" descr="dst_logo_scre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019800"/>
            <a:ext cx="2152650" cy="752475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38600" y="3352800"/>
            <a:ext cx="571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</a:pP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24200" y="4876800"/>
            <a:ext cx="571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80000"/>
              </a:lnSpc>
            </a:pPr>
            <a:endParaRPr lang="en-US" sz="2600" b="1" dirty="0">
              <a:solidFill>
                <a:schemeClr val="tx2"/>
              </a:solidFill>
            </a:endParaRPr>
          </a:p>
          <a:p>
            <a:pPr algn="r">
              <a:lnSpc>
                <a:spcPct val="80000"/>
              </a:lnSpc>
            </a:pPr>
            <a:endParaRPr lang="en-US" sz="2600" b="1" dirty="0">
              <a:solidFill>
                <a:schemeClr val="tx2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114800" y="3200400"/>
            <a:ext cx="480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</a:pP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Title 9"/>
          <p:cNvSpPr txBox="1">
            <a:spLocks/>
          </p:cNvSpPr>
          <p:nvPr/>
        </p:nvSpPr>
        <p:spPr bwMode="auto">
          <a:xfrm>
            <a:off x="2057400" y="9144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 useBgFill="1"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2400" y="2286000"/>
            <a:ext cx="5486400" cy="3048000"/>
          </a:xfrm>
        </p:spPr>
        <p:txBody>
          <a:bodyPr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 of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762000"/>
            <a:ext cx="662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ZA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2nd GEOSS Science and Technology Stakeholder Workshop</a:t>
            </a:r>
            <a:endParaRPr lang="en-GB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7618" y="2240348"/>
            <a:ext cx="2887127" cy="377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STI</a:t>
            </a:r>
            <a:r>
              <a:rPr lang="en-GB" dirty="0" smtClean="0"/>
              <a:t> capacity building and global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STI capacity a critical ingredient for sustainable development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WSD (2002), UN </a:t>
            </a:r>
            <a:r>
              <a:rPr lang="en-GB" sz="1800" dirty="0" err="1" smtClean="0"/>
              <a:t>Mellenium</a:t>
            </a:r>
            <a:r>
              <a:rPr lang="en-GB" sz="1800" dirty="0" smtClean="0"/>
              <a:t> Project (2004), Paris Declaration on aid Effectiveness (2005)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20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Comprehensively addressing global challenges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Requires coordinated scientific response 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000" dirty="0" smtClean="0"/>
              <a:t>				AND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GB" sz="2000" dirty="0" smtClean="0"/>
              <a:t>Efforts to improve </a:t>
            </a:r>
            <a:r>
              <a:rPr lang="en-GB" sz="2000" dirty="0" smtClean="0"/>
              <a:t>existing capacities </a:t>
            </a:r>
            <a:r>
              <a:rPr lang="en-GB" sz="2000" dirty="0" smtClean="0"/>
              <a:t>: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GB" sz="1800" b="1" dirty="0" smtClean="0"/>
              <a:t>through sharing existing </a:t>
            </a:r>
            <a:r>
              <a:rPr lang="en-GB" sz="1800" b="1" dirty="0" smtClean="0"/>
              <a:t>knowledge </a:t>
            </a:r>
            <a:r>
              <a:rPr lang="en-GB" sz="1800" dirty="0" smtClean="0"/>
              <a:t>to </a:t>
            </a:r>
            <a:r>
              <a:rPr lang="en-GB" sz="1800" dirty="0" smtClean="0"/>
              <a:t>assimilate, use and adapt technologies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GB" sz="1800" b="1" dirty="0" smtClean="0"/>
              <a:t>Enabling </a:t>
            </a:r>
            <a:r>
              <a:rPr lang="en-GB" sz="1800" b="1" dirty="0" smtClean="0"/>
              <a:t>the development </a:t>
            </a:r>
            <a:r>
              <a:rPr lang="en-GB" sz="1800" b="1" dirty="0" smtClean="0"/>
              <a:t>of new and improved </a:t>
            </a:r>
            <a:r>
              <a:rPr lang="en-GB" sz="1800" b="1" dirty="0" smtClean="0"/>
              <a:t>knowledge</a:t>
            </a:r>
            <a:endParaRPr lang="en-GB" sz="1800" dirty="0" smtClean="0"/>
          </a:p>
          <a:p>
            <a:pPr lvl="2">
              <a:spcBef>
                <a:spcPts val="600"/>
              </a:spcBef>
              <a:spcAft>
                <a:spcPts val="0"/>
              </a:spcAft>
            </a:pPr>
            <a:endParaRPr lang="en-GB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Capacity building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/>
              <a:t>Capacity Building a highly disputed term both within countries and internationally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/>
              <a:t>Practised widely and supported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/>
              <a:t>Criticised for the way interventions are designed and presumptions attached to such interventions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Literature distinguishes ‘capacity </a:t>
            </a:r>
            <a:r>
              <a:rPr lang="en-GB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building’ and ‘capacity development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/>
              <a:t>‘capacity building’ </a:t>
            </a:r>
            <a:r>
              <a:rPr lang="en-GB" sz="1900" dirty="0" smtClean="0">
                <a:solidFill>
                  <a:schemeClr val="tx1"/>
                </a:solidFill>
                <a:latin typeface="+mn-lt"/>
              </a:rPr>
              <a:t>describes </a:t>
            </a:r>
            <a:r>
              <a:rPr lang="en-GB" sz="1900" dirty="0">
                <a:solidFill>
                  <a:schemeClr val="tx1"/>
                </a:solidFill>
                <a:latin typeface="+mn-lt"/>
              </a:rPr>
              <a:t>the initial stages of creating </a:t>
            </a:r>
            <a:r>
              <a:rPr lang="en-GB" sz="1900" dirty="0" smtClean="0">
                <a:solidFill>
                  <a:schemeClr val="tx1"/>
                </a:solidFill>
                <a:latin typeface="+mn-lt"/>
              </a:rPr>
              <a:t>capacities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>
                <a:solidFill>
                  <a:schemeClr val="tx1"/>
                </a:solidFill>
                <a:latin typeface="+mn-lt"/>
              </a:rPr>
              <a:t>capacity development refers not only to the process of creating initial capacities, but also their (subsequent) use, management and </a:t>
            </a:r>
            <a:r>
              <a:rPr lang="en-GB" sz="1900" dirty="0" smtClean="0">
                <a:solidFill>
                  <a:schemeClr val="tx1"/>
                </a:solidFill>
                <a:latin typeface="+mn-lt"/>
              </a:rPr>
              <a:t>retention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1900" dirty="0">
                <a:solidFill>
                  <a:schemeClr val="tx1"/>
                </a:solidFill>
                <a:latin typeface="+mn-lt"/>
              </a:rPr>
              <a:t>attempts to distinguish between terms such as capacities, capabilities and </a:t>
            </a:r>
            <a:r>
              <a:rPr lang="en-GB" sz="1900" dirty="0" smtClean="0">
                <a:solidFill>
                  <a:schemeClr val="tx1"/>
                </a:solidFill>
                <a:latin typeface="+mn-lt"/>
              </a:rPr>
              <a:t>competencies as well.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Terms in most </a:t>
            </a:r>
            <a:r>
              <a:rPr lang="en-GB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cases 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GB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</a:t>
            </a:r>
            <a:r>
              <a:rPr lang="en-GB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interchangeably</a:t>
            </a:r>
            <a:endParaRPr lang="en-GB" sz="19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GB" sz="19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GB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0"/>
            <a:ext cx="5943600" cy="1066800"/>
          </a:xfrm>
        </p:spPr>
        <p:txBody>
          <a:bodyPr/>
          <a:lstStyle/>
          <a:p>
            <a:r>
              <a:rPr lang="en-GB" sz="3200" dirty="0" smtClean="0"/>
              <a:t>‘Narrow’ and ‘Broad’ view of capacity building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‘Narrow’ approach: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priority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achieving research excellence, with a focus on building scientific and technological capacities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stricto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sensu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8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goals of scientific research collaboration is the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realisation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“state of the art”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risk of a linear, mechanistic interpretation of the relations between advanced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economies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and developing countries</a:t>
            </a:r>
            <a:endParaRPr lang="en-US" sz="18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‘Broad’ approach: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non-scientific objectives in order to reach broad policy goals and tackle societal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broader sources of knowledge and interactions among a wide range of stakeholders (universities, firms, farmers, government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organisations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etc.) through which individuals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organisations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learn, put new ways of working to use, and open up new technological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pathways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apacity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involves more than strengthening individual capacities to conduct scientific research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Involves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for many skills and activities,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ability to search for, select and use scientific and technological knowledge and products;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ability to develop the means to improve existing scientific and technological knowledge to address local needs;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of structures and partnerships to build domestic innovation capacities;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management and governance experience necessary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manage international co-operation among partners with different levels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capacities.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Greater effectiveness could be achieved through: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shift in emphasis from one-way technology transfer and scientific training 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participatory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learning and capacity building </a:t>
            </a:r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reassessment of the current approach focused on producing “state of the art” research to include the establishment of mechanisms for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initiatives to be more closely linked to local needs and stakeholder demands;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 engagement of recipients in the conception, implementation and evaluation of capacity-building activities that directly concern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them.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562600" cy="1066800"/>
          </a:xfrm>
        </p:spPr>
        <p:txBody>
          <a:bodyPr/>
          <a:lstStyle/>
          <a:p>
            <a:r>
              <a:rPr lang="en-GB" dirty="0" smtClean="0"/>
              <a:t>Governance Options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2906713"/>
            <a:ext cx="6821487" cy="1500187"/>
          </a:xfrm>
        </p:spPr>
        <p:txBody>
          <a:bodyPr/>
          <a:lstStyle/>
          <a:p>
            <a:pPr algn="ctr">
              <a:buNone/>
            </a:pPr>
            <a:r>
              <a:rPr lang="en-GB" sz="4800" dirty="0" smtClean="0"/>
              <a:t>THANK YOU FOR YOUR ATTENTION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83400" y="1676400"/>
            <a:ext cx="2760600" cy="3777976"/>
          </a:xfrm>
          <a:prstGeom prst="rect">
            <a:avLst/>
          </a:prstGeom>
          <a:noFill/>
          <a:ln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477000" cy="5105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r>
              <a:rPr lang="en-ZA" sz="2800" dirty="0" smtClean="0"/>
              <a:t>Governance is defined in the study as </a:t>
            </a:r>
            <a:r>
              <a:rPr lang="en-ZA" sz="2800" i="1" dirty="0" smtClean="0"/>
              <a:t>the interaction of state and non state actors in the area of STI co-operation</a:t>
            </a:r>
            <a:r>
              <a:rPr lang="en-ZA" sz="2800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ZA" sz="2400" dirty="0" smtClean="0"/>
              <a:t>NOT synonym for “Government” or Steering</a:t>
            </a:r>
          </a:p>
          <a:p>
            <a:pPr>
              <a:spcAft>
                <a:spcPts val="1200"/>
              </a:spcAft>
            </a:pPr>
            <a:r>
              <a:rPr lang="en-ZA" sz="2800" dirty="0" smtClean="0"/>
              <a:t>STI – Science Technology and Innovation</a:t>
            </a:r>
          </a:p>
          <a:p>
            <a:pPr lvl="1">
              <a:spcAft>
                <a:spcPts val="1200"/>
              </a:spcAft>
            </a:pPr>
            <a:r>
              <a:rPr lang="en-ZA" sz="2400" dirty="0" smtClean="0"/>
              <a:t>Innovation: finding novel ways of leveraging knowledge to produce products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5105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OECD study sheds light on good governance practices for international collaboration in STI to address global challenges.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Essential role of  international collaboration in STI in meeting global challenges acknowledged.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However, STI cooperative efforts at international level can be hard to achieve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Difficult to justify in nationally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International cooperation involves higher transaction costs and greater risks of failure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Public and private STI funding still takes place largely in national contexts.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At International level governance processes and global governance architecture is very fragmented e.g. 700+multilateral agreements concerning the environment are in force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should future modes of international STI for global challenges look like, to be effective, efficient and with a broad-based impact?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63862" y="685800"/>
            <a:ext cx="5646738" cy="468313"/>
          </a:xfrm>
        </p:spPr>
        <p:txBody>
          <a:bodyPr/>
          <a:lstStyle/>
          <a:p>
            <a:r>
              <a:rPr lang="en-US" dirty="0" err="1" smtClean="0"/>
              <a:t>Organisational</a:t>
            </a:r>
            <a:r>
              <a:rPr lang="en-US" dirty="0" smtClean="0"/>
              <a:t> set-up of the project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722438"/>
            <a:ext cx="7704138" cy="4678362"/>
          </a:xfrm>
        </p:spPr>
        <p:txBody>
          <a:bodyPr/>
          <a:lstStyle/>
          <a:p>
            <a:r>
              <a:rPr lang="en-US" sz="2000" dirty="0" smtClean="0"/>
              <a:t>OECD: Intergovernmental organization with 34 member countries, most recently (2010)</a:t>
            </a:r>
          </a:p>
          <a:p>
            <a:r>
              <a:rPr lang="en-US" sz="2000" dirty="0" smtClean="0"/>
              <a:t>Enhanced Engagement: Structured partnership based on mutual interest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Committee on Scientific and Technological Policy (CSTP): Formed by partner and EE countries delegations</a:t>
            </a:r>
          </a:p>
          <a:p>
            <a:r>
              <a:rPr lang="en-US" sz="2000" dirty="0" smtClean="0"/>
              <a:t>Directorate for Science, Technology and Industry, Science and Technology Policy Division </a:t>
            </a:r>
          </a:p>
          <a:p>
            <a:r>
              <a:rPr lang="en-US" sz="2000" dirty="0" smtClean="0"/>
              <a:t>Expert group</a:t>
            </a:r>
          </a:p>
          <a:p>
            <a:endParaRPr lang="en-US" sz="2000" dirty="0" smtClean="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76830" name="Picture 30" descr="42088166Brazi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124200"/>
            <a:ext cx="857250" cy="571500"/>
          </a:xfrm>
          <a:prstGeom prst="rect">
            <a:avLst/>
          </a:prstGeom>
          <a:noFill/>
        </p:spPr>
      </p:pic>
      <p:pic>
        <p:nvPicPr>
          <p:cNvPr id="76832" name="Picture 32" descr="42088177Chin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79662" y="3124200"/>
            <a:ext cx="857250" cy="571500"/>
          </a:xfrm>
          <a:prstGeom prst="rect">
            <a:avLst/>
          </a:prstGeom>
          <a:noFill/>
        </p:spPr>
      </p:pic>
      <p:pic>
        <p:nvPicPr>
          <p:cNvPr id="76834" name="Picture 34" descr="42088191Indi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59162" y="3124200"/>
            <a:ext cx="857250" cy="571500"/>
          </a:xfrm>
          <a:prstGeom prst="rect">
            <a:avLst/>
          </a:prstGeom>
          <a:noFill/>
        </p:spPr>
      </p:pic>
      <p:pic>
        <p:nvPicPr>
          <p:cNvPr id="76836" name="Picture 36" descr="42088516Indonesia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40250" y="3124200"/>
            <a:ext cx="857250" cy="571500"/>
          </a:xfrm>
          <a:prstGeom prst="rect">
            <a:avLst/>
          </a:prstGeom>
          <a:noFill/>
        </p:spPr>
      </p:pic>
      <p:pic>
        <p:nvPicPr>
          <p:cNvPr id="76838" name="Picture 38" descr="42088530South%20Africa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19750" y="3124200"/>
            <a:ext cx="8572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Expert group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Austria</a:t>
            </a:r>
          </a:p>
          <a:p>
            <a:r>
              <a:rPr lang="en-US" smtClean="0"/>
              <a:t>China</a:t>
            </a:r>
          </a:p>
          <a:p>
            <a:r>
              <a:rPr lang="en-US" smtClean="0"/>
              <a:t>France</a:t>
            </a:r>
          </a:p>
          <a:p>
            <a:r>
              <a:rPr lang="en-US" smtClean="0"/>
              <a:t>Germany </a:t>
            </a:r>
          </a:p>
          <a:p>
            <a:r>
              <a:rPr lang="en-US" smtClean="0"/>
              <a:t>Korea</a:t>
            </a:r>
          </a:p>
          <a:p>
            <a:r>
              <a:rPr lang="en-US" smtClean="0"/>
              <a:t>Norway</a:t>
            </a:r>
          </a:p>
          <a:p>
            <a:r>
              <a:rPr lang="en-US" smtClean="0"/>
              <a:t>South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Study Methodology: Seven case studies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en-ZA" sz="2200" dirty="0" smtClean="0"/>
              <a:t>Seven case studies </a:t>
            </a:r>
          </a:p>
          <a:p>
            <a:pPr marL="742950" lvl="2" indent="-342900">
              <a:spcAft>
                <a:spcPts val="600"/>
              </a:spcAft>
            </a:pPr>
            <a:r>
              <a:rPr lang="en-ZA" sz="2200" dirty="0" smtClean="0">
                <a:ea typeface="+mn-ea"/>
                <a:cs typeface="+mn-cs"/>
              </a:rPr>
              <a:t>The Consultative Group on International Agricultural Research</a:t>
            </a:r>
          </a:p>
          <a:p>
            <a:pPr marL="742950" lvl="2" indent="-342900">
              <a:spcAft>
                <a:spcPts val="600"/>
              </a:spcAft>
            </a:pPr>
            <a:r>
              <a:rPr lang="en-ZA" sz="2200" dirty="0" smtClean="0">
                <a:ea typeface="+mn-ea"/>
                <a:cs typeface="+mn-cs"/>
              </a:rPr>
              <a:t>The Bill and Melinda Gates Foundation and global health issues</a:t>
            </a:r>
          </a:p>
          <a:p>
            <a:pPr marL="742950" lvl="2" indent="-342900">
              <a:spcAft>
                <a:spcPts val="600"/>
              </a:spcAft>
            </a:pPr>
            <a:r>
              <a:rPr lang="en-ZA" sz="2200" dirty="0" smtClean="0">
                <a:ea typeface="+mn-ea"/>
                <a:cs typeface="+mn-cs"/>
              </a:rPr>
              <a:t>The Group on Earth Observations</a:t>
            </a:r>
          </a:p>
          <a:p>
            <a:pPr marL="742950" lvl="2" indent="-342900">
              <a:spcAft>
                <a:spcPts val="600"/>
              </a:spcAft>
            </a:pPr>
            <a:r>
              <a:rPr lang="en-ZA" sz="2200" dirty="0" smtClean="0">
                <a:ea typeface="+mn-ea"/>
                <a:cs typeface="+mn-cs"/>
              </a:rPr>
              <a:t>The International Atomic Energy Agency</a:t>
            </a:r>
          </a:p>
          <a:p>
            <a:pPr marL="742950" lvl="2" indent="-342900">
              <a:spcAft>
                <a:spcPts val="600"/>
              </a:spcAft>
            </a:pPr>
            <a:r>
              <a:rPr lang="en-ZA" sz="2200" dirty="0" smtClean="0">
                <a:ea typeface="+mn-ea"/>
                <a:cs typeface="+mn-cs"/>
              </a:rPr>
              <a:t>The Inter-American Institute for Global Change Research</a:t>
            </a:r>
          </a:p>
          <a:p>
            <a:pPr marL="742950" lvl="2" indent="-342900">
              <a:spcAft>
                <a:spcPts val="600"/>
              </a:spcAft>
            </a:pPr>
            <a:r>
              <a:rPr lang="en-ZA" sz="2200" dirty="0" smtClean="0">
                <a:ea typeface="+mn-ea"/>
                <a:cs typeface="+mn-cs"/>
              </a:rPr>
              <a:t>International Energy Agency Implementing Agreements</a:t>
            </a:r>
          </a:p>
          <a:p>
            <a:pPr marL="742950" lvl="2" indent="-342900">
              <a:spcAft>
                <a:spcPts val="600"/>
              </a:spcAft>
            </a:pPr>
            <a:r>
              <a:rPr lang="en-GB" sz="2200" dirty="0" smtClean="0">
                <a:ea typeface="+mn-ea"/>
                <a:cs typeface="+mn-cs"/>
              </a:rPr>
              <a:t>European Joint Programming Initiatives</a:t>
            </a:r>
          </a:p>
          <a:p>
            <a:pPr marL="742950" lvl="2" indent="-342900">
              <a:spcAft>
                <a:spcPts val="1200"/>
              </a:spcAft>
            </a:pPr>
            <a:endParaRPr lang="en-GB" sz="22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524000"/>
            <a:ext cx="350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ZA" sz="2000" b="1" i="1" dirty="0" smtClean="0"/>
              <a:t>Priority setting</a:t>
            </a:r>
            <a:r>
              <a:rPr lang="en-ZA" sz="2000" i="1" dirty="0" smtClean="0"/>
              <a:t>. </a:t>
            </a:r>
          </a:p>
          <a:p>
            <a:endParaRPr lang="en-ZA" sz="2000" i="1" dirty="0" smtClean="0"/>
          </a:p>
          <a:p>
            <a:endParaRPr lang="en-ZA" sz="2000" i="1" dirty="0" smtClean="0"/>
          </a:p>
          <a:p>
            <a:r>
              <a:rPr lang="en-ZA" sz="2000" b="1" i="1" dirty="0" smtClean="0"/>
              <a:t>Funding and spending</a:t>
            </a:r>
            <a:r>
              <a:rPr lang="en-ZA" sz="2000" i="1" dirty="0" smtClean="0"/>
              <a:t>. </a:t>
            </a:r>
          </a:p>
          <a:p>
            <a:endParaRPr lang="en-ZA" sz="2000" dirty="0" smtClean="0"/>
          </a:p>
          <a:p>
            <a:endParaRPr lang="en-ZA" sz="2000" dirty="0" smtClean="0"/>
          </a:p>
          <a:p>
            <a:endParaRPr lang="en-ZA" sz="2000" b="1" i="1" dirty="0" smtClean="0"/>
          </a:p>
          <a:p>
            <a:endParaRPr lang="en-ZA" sz="2000" b="1" i="1" dirty="0" smtClean="0"/>
          </a:p>
          <a:p>
            <a:r>
              <a:rPr lang="en-ZA" sz="2000" b="1" i="1" dirty="0" smtClean="0"/>
              <a:t>Putting STI into practice</a:t>
            </a:r>
            <a:r>
              <a:rPr lang="en-ZA" sz="2000" i="1" dirty="0" smtClean="0"/>
              <a:t>. </a:t>
            </a:r>
          </a:p>
          <a:p>
            <a:endParaRPr lang="en-ZA" sz="2000" dirty="0" smtClean="0"/>
          </a:p>
          <a:p>
            <a:endParaRPr lang="en-ZA" sz="2000" b="1" i="1" dirty="0" smtClean="0"/>
          </a:p>
          <a:p>
            <a:endParaRPr lang="en-ZA" sz="2000" b="1" i="1" dirty="0" smtClean="0"/>
          </a:p>
          <a:p>
            <a:r>
              <a:rPr lang="en-ZA" sz="2000" b="1" i="1" dirty="0" smtClean="0"/>
              <a:t>Capacity building for research and innovation</a:t>
            </a:r>
            <a:r>
              <a:rPr lang="en-ZA" sz="2000" i="1" dirty="0" smtClean="0"/>
              <a:t>. 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562600" cy="1066800"/>
          </a:xfrm>
        </p:spPr>
        <p:txBody>
          <a:bodyPr/>
          <a:lstStyle/>
          <a:p>
            <a:r>
              <a:rPr lang="en-ZA" dirty="0" smtClean="0"/>
              <a:t>Study Methodology: Five Dimensions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505200" y="1524000"/>
            <a:ext cx="5638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ZA" sz="2000" dirty="0" smtClean="0"/>
              <a:t>What are the mechanisms for defining agendas and priorities in international STI collaborations?</a:t>
            </a:r>
          </a:p>
          <a:p>
            <a:endParaRPr lang="en-ZA" sz="2000" dirty="0" smtClean="0"/>
          </a:p>
          <a:p>
            <a:r>
              <a:rPr lang="en-ZA" sz="2000" dirty="0" smtClean="0"/>
              <a:t>How are existing international co-operative STI projects financed? What lessons might be drawn for future collaborations, possibly on a larger scale than those already established?</a:t>
            </a:r>
          </a:p>
          <a:p>
            <a:endParaRPr lang="en-ZA" sz="2000" dirty="0" smtClean="0"/>
          </a:p>
          <a:p>
            <a:r>
              <a:rPr lang="en-ZA" sz="2000" dirty="0" smtClean="0"/>
              <a:t>What are the mechanisms to facilitate swift application</a:t>
            </a:r>
            <a:r>
              <a:rPr lang="en-ZA" sz="2000" i="1" dirty="0" smtClean="0"/>
              <a:t> </a:t>
            </a:r>
            <a:r>
              <a:rPr lang="en-ZA" sz="2000" dirty="0" smtClean="0"/>
              <a:t>of new knowledge, generated through collaborative STI efforts?</a:t>
            </a:r>
          </a:p>
          <a:p>
            <a:endParaRPr lang="en-ZA" sz="2000" dirty="0" smtClean="0"/>
          </a:p>
          <a:p>
            <a:r>
              <a:rPr lang="en-ZA" sz="2000" dirty="0" smtClean="0"/>
              <a:t>To what extent do international organisations see a mandate to upgrade STI capacities in weaker partner countries? How is capacity development conceptualised and ensured?</a:t>
            </a:r>
            <a:endParaRPr lang="en-GB" sz="2000" dirty="0" smtClean="0"/>
          </a:p>
          <a:p>
            <a:pPr marL="74295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543800" cy="2362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Aim is to provide some thoughts on governance issues related to capacity building in context of global </a:t>
            </a:r>
            <a:r>
              <a:rPr lang="en-GB" dirty="0" smtClean="0"/>
              <a:t>challenges.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ce Science and Technology NIA">
  <a:themeElements>
    <a:clrScheme name="Blue flywheel design template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Blue flywheel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flywhee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flywheel design template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flywheel design template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 Science and Technology NIA</Template>
  <TotalTime>633</TotalTime>
  <Words>892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Space Science and Technology NIA</vt:lpstr>
      <vt:lpstr>The Issue of  Capacity Building</vt:lpstr>
      <vt:lpstr>Definitions</vt:lpstr>
      <vt:lpstr>Background</vt:lpstr>
      <vt:lpstr>Slide 4</vt:lpstr>
      <vt:lpstr>Organisational set-up of the project</vt:lpstr>
      <vt:lpstr>Expert group</vt:lpstr>
      <vt:lpstr>Study Methodology: Seven case studies </vt:lpstr>
      <vt:lpstr>Study Methodology: Five Dimensions</vt:lpstr>
      <vt:lpstr>Slide 9</vt:lpstr>
      <vt:lpstr>STI capacity building and global challenges</vt:lpstr>
      <vt:lpstr>Defining Capacity building</vt:lpstr>
      <vt:lpstr>‘Narrow’ and ‘Broad’ view of capacity building</vt:lpstr>
      <vt:lpstr>Governance Options</vt:lpstr>
      <vt:lpstr>Governance Options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Science and Technology</dc:title>
  <dc:creator>Imraans</dc:creator>
  <cp:lastModifiedBy>imraans</cp:lastModifiedBy>
  <cp:revision>66</cp:revision>
  <dcterms:created xsi:type="dcterms:W3CDTF">2012-06-05T07:47:55Z</dcterms:created>
  <dcterms:modified xsi:type="dcterms:W3CDTF">2012-08-30T09:00:05Z</dcterms:modified>
</cp:coreProperties>
</file>